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5" r:id="rId4"/>
    <p:sldId id="276" r:id="rId5"/>
    <p:sldId id="277" r:id="rId6"/>
    <p:sldId id="282" r:id="rId7"/>
    <p:sldId id="310" r:id="rId8"/>
    <p:sldId id="283" r:id="rId9"/>
    <p:sldId id="284" r:id="rId10"/>
    <p:sldId id="286" r:id="rId11"/>
    <p:sldId id="287" r:id="rId12"/>
    <p:sldId id="290" r:id="rId13"/>
    <p:sldId id="292" r:id="rId14"/>
    <p:sldId id="293" r:id="rId15"/>
    <p:sldId id="295" r:id="rId16"/>
    <p:sldId id="297" r:id="rId17"/>
    <p:sldId id="298" r:id="rId18"/>
    <p:sldId id="299" r:id="rId19"/>
    <p:sldId id="302" r:id="rId20"/>
    <p:sldId id="303" r:id="rId21"/>
    <p:sldId id="304" r:id="rId22"/>
    <p:sldId id="305" r:id="rId23"/>
    <p:sldId id="306" r:id="rId24"/>
    <p:sldId id="281" r:id="rId25"/>
    <p:sldId id="309" r:id="rId26"/>
    <p:sldId id="311" r:id="rId27"/>
    <p:sldId id="31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7F-D6B3-49C7-A10F-020830BE5077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D23-28AD-4A99-A085-B3633DE10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7F-D6B3-49C7-A10F-020830BE5077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D23-28AD-4A99-A085-B3633DE10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7F-D6B3-49C7-A10F-020830BE5077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D23-28AD-4A99-A085-B3633DE10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6041111-1A13-4C98-9FA5-AECA9C8C25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2B24102-52A7-46A5-AEBC-6B153C6E6F4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6A5C6C-F356-4065-9C3F-239FCD16987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0F1A7B-4DAA-41E7-A5FD-674F6FDA3B4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980604-3EE8-4E9E-86BE-81574C89666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7F-D6B3-49C7-A10F-020830BE5077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D23-28AD-4A99-A085-B3633DE10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7F-D6B3-49C7-A10F-020830BE5077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D23-28AD-4A99-A085-B3633DE10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7F-D6B3-49C7-A10F-020830BE5077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D23-28AD-4A99-A085-B3633DE10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7F-D6B3-49C7-A10F-020830BE5077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D23-28AD-4A99-A085-B3633DE10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7F-D6B3-49C7-A10F-020830BE5077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D23-28AD-4A99-A085-B3633DE10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7F-D6B3-49C7-A10F-020830BE5077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D23-28AD-4A99-A085-B3633DE10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7F-D6B3-49C7-A10F-020830BE5077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D23-28AD-4A99-A085-B3633DE10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46B7F-D6B3-49C7-A10F-020830BE5077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4D23-28AD-4A99-A085-B3633DE10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6B7F-D6B3-49C7-A10F-020830BE5077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C4D23-28AD-4A99-A085-B3633DE10CE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Documents and Settings\user\Рабочий стол\bukvoehka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14348" y="4475316"/>
            <a:ext cx="1285884" cy="154925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http://img1.liveinternet.ru/images/attach/c/0/42/693/42693673_26.gi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39.radikal.ru/i085/0910/80/bb6cf251afab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lehenry.fr/Mince-Pie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Государственное бюджетное дошкольное образовательное учреждение детский сад № 81 комбинированного вида Фрунзенского района Санкт-Петербурга </a:t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Организация системы работы по приобщению дошкольников к народным традициям на основе годового праздничного круга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928794" y="4286256"/>
            <a:ext cx="7000924" cy="183990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Захарова Татьяна Юрьевна, заведующий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Ласточкина Екатерина Александровна, старший воспитатель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139825"/>
          </a:xfrm>
        </p:spPr>
        <p:txBody>
          <a:bodyPr/>
          <a:lstStyle/>
          <a:p>
            <a:r>
              <a:rPr lang="ru-RU" sz="4800" b="1">
                <a:solidFill>
                  <a:schemeClr val="tx1"/>
                </a:solidFill>
                <a:latin typeface="Monotype Corsiva" pitchFamily="66" charset="0"/>
              </a:rPr>
              <a:t>Пришли святки – запевай колядки!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68413"/>
            <a:ext cx="4038600" cy="486251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>
                <a:latin typeface="Monotype Corsiva" pitchFamily="66" charset="0"/>
              </a:rPr>
              <a:t>Проводится в группах. Одна  из групп по договоренности организует колядование с посещением всех групп  и помещений ДОУ</a:t>
            </a:r>
            <a:r>
              <a:rPr lang="ru-RU" sz="3200">
                <a:latin typeface="Monotype Corsiva" pitchFamily="66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</p:txBody>
      </p:sp>
      <p:sp>
        <p:nvSpPr>
          <p:cNvPr id="119816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119818" name="Picture 10" descr="6c6da6e89a8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25709"/>
            <a:ext cx="4175125" cy="417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4800" b="1">
                <a:solidFill>
                  <a:schemeClr val="tx1"/>
                </a:solidFill>
                <a:latin typeface="Monotype Corsiva" pitchFamily="66" charset="0"/>
              </a:rPr>
              <a:t>Коляда, коляда, ты подай нам пирога!</a:t>
            </a:r>
          </a:p>
        </p:txBody>
      </p:sp>
      <p:pic>
        <p:nvPicPr>
          <p:cNvPr id="257042" name="Picture 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57686" y="1500174"/>
            <a:ext cx="3378198" cy="2253767"/>
          </a:xfrm>
          <a:noFill/>
          <a:ln/>
        </p:spPr>
      </p:pic>
      <p:pic>
        <p:nvPicPr>
          <p:cNvPr id="257043" name="Picture 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071671" y="4213366"/>
            <a:ext cx="3000396" cy="2001715"/>
          </a:xfrm>
          <a:noFill/>
          <a:ln/>
        </p:spPr>
      </p:pic>
      <p:pic>
        <p:nvPicPr>
          <p:cNvPr id="21506" name="Picture 2" descr="http://cs605325.vk.me/v605325165/d08/anEca9wnu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1" y="4214818"/>
            <a:ext cx="3001569" cy="2000264"/>
          </a:xfrm>
          <a:prstGeom prst="rect">
            <a:avLst/>
          </a:prstGeom>
          <a:noFill/>
        </p:spPr>
      </p:pic>
      <p:pic>
        <p:nvPicPr>
          <p:cNvPr id="21508" name="Picture 4" descr="http://cs605325.vk.me/v605325165/d50/ZoNyB54sVw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500174"/>
            <a:ext cx="3286148" cy="2189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277813"/>
            <a:ext cx="8686800" cy="1139825"/>
          </a:xfrm>
        </p:spPr>
        <p:txBody>
          <a:bodyPr/>
          <a:lstStyle/>
          <a:p>
            <a:r>
              <a:rPr lang="ru-RU" sz="4800" b="1">
                <a:solidFill>
                  <a:schemeClr val="tx1"/>
                </a:solidFill>
                <a:latin typeface="Monotype Corsiva" pitchFamily="66" charset="0"/>
              </a:rPr>
              <a:t>Изготовление и  украшение козулек</a:t>
            </a:r>
          </a:p>
        </p:txBody>
      </p:sp>
      <p:pic>
        <p:nvPicPr>
          <p:cNvPr id="191509" name="Picture 21" descr="DSC_84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ln/>
        </p:spPr>
      </p:pic>
      <p:pic>
        <p:nvPicPr>
          <p:cNvPr id="191510" name="Picture 22" descr="DSC_843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ln/>
        </p:spPr>
      </p:pic>
      <p:pic>
        <p:nvPicPr>
          <p:cNvPr id="191514" name="Picture 26" descr="DSC_84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8675" y="1600200"/>
            <a:ext cx="3295650" cy="2189163"/>
          </a:xfrm>
          <a:noFill/>
          <a:ln/>
        </p:spPr>
      </p:pic>
      <p:pic>
        <p:nvPicPr>
          <p:cNvPr id="191515" name="Picture 27" descr="DSC_846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chemeClr val="tx1"/>
                </a:solidFill>
                <a:latin typeface="Monotype Corsiva" pitchFamily="66" charset="0"/>
              </a:rPr>
              <a:t>Широкая Масленица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00166" y="1357298"/>
            <a:ext cx="4038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dirty="0"/>
              <a:t> </a:t>
            </a:r>
            <a:r>
              <a:rPr lang="ru-RU" sz="3200" dirty="0">
                <a:latin typeface="Monotype Corsiva" pitchFamily="66" charset="0"/>
              </a:rPr>
              <a:t>Проводится на улице в форме совместного праздника для всех групп, общий сбор с хороводами, затем проводятся игры по станциям. Праздник с упором на народные  игры.</a:t>
            </a:r>
          </a:p>
        </p:txBody>
      </p:sp>
      <p:pic>
        <p:nvPicPr>
          <p:cNvPr id="125961" name="Picture 9" descr="sonne_0004"/>
          <p:cNvPicPr>
            <a:picLocks noGrp="1" noChangeAspect="1" noChangeArrowheads="1" noCrop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94" y="1428736"/>
            <a:ext cx="3455987" cy="3340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3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6000" b="1">
                <a:solidFill>
                  <a:schemeClr val="tx1"/>
                </a:solidFill>
                <a:latin typeface="Monotype Corsiva" pitchFamily="66" charset="0"/>
              </a:rPr>
              <a:t>Масленичные гуляния</a:t>
            </a:r>
          </a:p>
        </p:txBody>
      </p:sp>
      <p:pic>
        <p:nvPicPr>
          <p:cNvPr id="158753" name="Picture 3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600200"/>
            <a:ext cx="3298825" cy="2189163"/>
          </a:xfrm>
          <a:noFill/>
          <a:ln/>
        </p:spPr>
      </p:pic>
      <p:pic>
        <p:nvPicPr>
          <p:cNvPr id="158754" name="Picture 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18088" y="1600200"/>
            <a:ext cx="3298825" cy="2189163"/>
          </a:xfrm>
          <a:noFill/>
          <a:ln/>
        </p:spPr>
      </p:pic>
      <p:pic>
        <p:nvPicPr>
          <p:cNvPr id="158755" name="Picture 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35025" y="3941763"/>
            <a:ext cx="3281363" cy="2189162"/>
          </a:xfrm>
          <a:noFill/>
          <a:ln/>
        </p:spPr>
      </p:pic>
      <p:pic>
        <p:nvPicPr>
          <p:cNvPr id="158756" name="Picture 3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018088" y="3941763"/>
            <a:ext cx="3298825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chemeClr val="tx1"/>
                </a:solidFill>
                <a:latin typeface="Monotype Corsiva" pitchFamily="66" charset="0"/>
              </a:rPr>
              <a:t>Ой, блины, мои блины!</a:t>
            </a:r>
          </a:p>
        </p:txBody>
      </p:sp>
      <p:pic>
        <p:nvPicPr>
          <p:cNvPr id="198665" name="Picture 9" descr="IMG_78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341438"/>
            <a:ext cx="3802063" cy="5068887"/>
          </a:xfrm>
          <a:noFill/>
          <a:ln/>
        </p:spPr>
      </p:pic>
      <p:pic>
        <p:nvPicPr>
          <p:cNvPr id="198666" name="Picture 10" descr="PICT005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363" y="1341438"/>
            <a:ext cx="3529012" cy="2646362"/>
          </a:xfrm>
          <a:noFill/>
          <a:ln/>
        </p:spPr>
      </p:pic>
      <p:pic>
        <p:nvPicPr>
          <p:cNvPr id="198667" name="Picture 11" descr="PICT006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3800" y="4149725"/>
            <a:ext cx="3311525" cy="2482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1"/>
                </a:solidFill>
                <a:latin typeface="Monotype Corsiva" pitchFamily="66" charset="0"/>
              </a:rPr>
              <a:t>ЖАВОРОНКИ – НОГИ ТОНКИ…</a:t>
            </a:r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857224" y="1268412"/>
            <a:ext cx="3638576" cy="5089545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dirty="0">
                <a:latin typeface="Monotype Corsiva" pitchFamily="66" charset="0"/>
              </a:rPr>
              <a:t>Проводится на улице в форме совместного праздника с разбивкой детей на несколько групп с учетом возраста. Используются игры весенней тематики, </a:t>
            </a:r>
            <a:r>
              <a:rPr lang="ru-RU" sz="3600" dirty="0" err="1">
                <a:latin typeface="Monotype Corsiva" pitchFamily="66" charset="0"/>
              </a:rPr>
              <a:t>закликание</a:t>
            </a:r>
            <a:r>
              <a:rPr lang="ru-RU" sz="3600" dirty="0">
                <a:latin typeface="Monotype Corsiva" pitchFamily="66" charset="0"/>
              </a:rPr>
              <a:t> птиц.</a:t>
            </a:r>
          </a:p>
        </p:txBody>
      </p:sp>
      <p:sp>
        <p:nvSpPr>
          <p:cNvPr id="111627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 dirty="0"/>
          </a:p>
        </p:txBody>
      </p:sp>
      <p:pic>
        <p:nvPicPr>
          <p:cNvPr id="111621" name="Picture 5" descr="77031804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285860"/>
            <a:ext cx="390525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chemeClr val="tx1"/>
                </a:solidFill>
                <a:latin typeface="Monotype Corsiva" pitchFamily="66" charset="0"/>
              </a:rPr>
              <a:t>Закликание птиц…</a:t>
            </a:r>
          </a:p>
        </p:txBody>
      </p:sp>
      <p:pic>
        <p:nvPicPr>
          <p:cNvPr id="169992" name="Picture 8" descr="встреча жаворонков 0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786" y="1643050"/>
            <a:ext cx="3021013" cy="4530725"/>
          </a:xfrm>
          <a:noFill/>
          <a:ln/>
        </p:spPr>
      </p:pic>
      <p:pic>
        <p:nvPicPr>
          <p:cNvPr id="4" name="Содержимое 3" descr="x_8ff14a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29175" y="1600200"/>
            <a:ext cx="3675063" cy="2189163"/>
          </a:xfrm>
          <a:noFill/>
          <a:ln/>
        </p:spPr>
      </p:pic>
      <p:pic>
        <p:nvPicPr>
          <p:cNvPr id="8" name="Рисунок 7" descr="x_fda05ea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07869" y="3946875"/>
            <a:ext cx="3921832" cy="218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1" name="Rectangle 9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5400" b="1">
                <a:solidFill>
                  <a:schemeClr val="tx1"/>
                </a:solidFill>
                <a:latin typeface="Monotype Corsiva" pitchFamily="66" charset="0"/>
              </a:rPr>
              <a:t>Конфетки на ветке…</a:t>
            </a:r>
          </a:p>
        </p:txBody>
      </p:sp>
      <p:pic>
        <p:nvPicPr>
          <p:cNvPr id="166935" name="Picture 23" descr="встреча жаворонков 07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3438" y="3941763"/>
            <a:ext cx="3284537" cy="2189162"/>
          </a:xfrm>
          <a:noFill/>
          <a:ln/>
        </p:spPr>
      </p:pic>
      <p:pic>
        <p:nvPicPr>
          <p:cNvPr id="8" name="Содержимое 7" descr="x_af28374c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91296" y="1600200"/>
            <a:ext cx="3770408" cy="218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5" descr="DSC_01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52805" y="1600200"/>
            <a:ext cx="4029389" cy="2189163"/>
          </a:xfrm>
          <a:noFill/>
          <a:ln/>
        </p:spPr>
      </p:pic>
      <p:pic>
        <p:nvPicPr>
          <p:cNvPr id="12" name="Picture 17" descr="DSC_01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831429" y="3941763"/>
            <a:ext cx="3672142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>
            <a:normAutofit fontScale="90000"/>
          </a:bodyPr>
          <a:lstStyle/>
          <a:p>
            <a:r>
              <a:rPr lang="ru-RU" sz="6000" b="1">
                <a:solidFill>
                  <a:schemeClr val="tx1"/>
                </a:solidFill>
                <a:latin typeface="Monotype Corsiva" pitchFamily="66" charset="0"/>
              </a:rPr>
              <a:t>П а с х а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859338" cy="4862512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3200">
                <a:latin typeface="Monotype Corsiva" pitchFamily="66" charset="0"/>
              </a:rPr>
              <a:t>   </a:t>
            </a:r>
            <a:r>
              <a:rPr lang="ru-RU" sz="3200" b="1">
                <a:latin typeface="Monotype Corsiva" pitchFamily="66" charset="0"/>
              </a:rPr>
              <a:t>Проводится в форме совместной музыкальной досуговой деятельности по группам. Дети старшего возраста готовят спектакль для детей младшего возраста, рассказывающий о празднике на основе знакомых сказок.</a:t>
            </a:r>
          </a:p>
        </p:txBody>
      </p:sp>
      <p:pic>
        <p:nvPicPr>
          <p:cNvPr id="128017" name="Picture 17" descr="42693673_2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7700" y="1989138"/>
            <a:ext cx="46863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700" b="1">
                <a:solidFill>
                  <a:schemeClr val="tx1"/>
                </a:solidFill>
                <a:latin typeface="Monotype Corsiva" pitchFamily="66" charset="0"/>
              </a:rPr>
              <a:t>Наша миссия: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600200"/>
            <a:ext cx="2781323" cy="453072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latin typeface="Monotype Corsiva" pitchFamily="66" charset="0"/>
              </a:rPr>
              <a:t>Воспитание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latin typeface="Monotype Corsiva" pitchFamily="66" charset="0"/>
              </a:rPr>
              <a:t>истинно русского гражданина нужно начинать с изучения </a:t>
            </a:r>
            <a:r>
              <a:rPr lang="ru-RU" b="1" i="1" dirty="0">
                <a:latin typeface="Monotype Corsiva" pitchFamily="66" charset="0"/>
              </a:rPr>
              <a:t>народных</a:t>
            </a:r>
            <a:r>
              <a:rPr lang="ru-RU" b="1" dirty="0">
                <a:latin typeface="Monotype Corsiva" pitchFamily="66" charset="0"/>
              </a:rPr>
              <a:t> традиций, </a:t>
            </a:r>
            <a:r>
              <a:rPr lang="ru-RU" b="1" i="1" dirty="0">
                <a:latin typeface="Monotype Corsiva" pitchFamily="66" charset="0"/>
              </a:rPr>
              <a:t>праздников</a:t>
            </a:r>
            <a:r>
              <a:rPr lang="ru-RU" b="1" dirty="0">
                <a:latin typeface="Monotype Corsiva" pitchFamily="66" charset="0"/>
              </a:rPr>
              <a:t> и обрядов.</a:t>
            </a:r>
            <a:br>
              <a:rPr lang="ru-RU" b="1" dirty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pic>
        <p:nvPicPr>
          <p:cNvPr id="236549" name="Picture 5" descr="bb6cf251afab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84313"/>
            <a:ext cx="3940175" cy="44640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65" name="Rectangle 1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6000" b="1">
                <a:solidFill>
                  <a:schemeClr val="tx1"/>
                </a:solidFill>
                <a:latin typeface="Monotype Corsiva" pitchFamily="66" charset="0"/>
              </a:rPr>
              <a:t>Пасхальная ярмарка</a:t>
            </a:r>
          </a:p>
        </p:txBody>
      </p:sp>
      <p:pic>
        <p:nvPicPr>
          <p:cNvPr id="181258" name="Picture 10" descr="DSC_01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29256" y="1428736"/>
            <a:ext cx="3294063" cy="2189163"/>
          </a:xfrm>
          <a:noFill/>
          <a:ln/>
        </p:spPr>
      </p:pic>
      <p:pic>
        <p:nvPicPr>
          <p:cNvPr id="181264" name="Picture 16" descr="DSC_023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0694" y="4143380"/>
            <a:ext cx="3294063" cy="2189162"/>
          </a:xfrm>
          <a:noFill/>
          <a:ln/>
        </p:spPr>
      </p:pic>
      <p:pic>
        <p:nvPicPr>
          <p:cNvPr id="6146" name="Picture 2" descr="http://cs10703.vk.me/u2927165/133445210/w_06a6917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071942"/>
            <a:ext cx="3225192" cy="2143140"/>
          </a:xfrm>
          <a:prstGeom prst="rect">
            <a:avLst/>
          </a:prstGeom>
          <a:noFill/>
        </p:spPr>
      </p:pic>
      <p:pic>
        <p:nvPicPr>
          <p:cNvPr id="6148" name="Picture 4" descr="http://cs10703.vk.me/u2927165/133445210/x_71c0e6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1571612"/>
            <a:ext cx="3214710" cy="2139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tx1"/>
                </a:solidFill>
                <a:latin typeface="Monotype Corsiva" pitchFamily="66" charset="0"/>
              </a:rPr>
              <a:t>Пасхальные </a:t>
            </a:r>
            <a:r>
              <a:rPr lang="ru-RU" sz="6000" b="1" dirty="0">
                <a:solidFill>
                  <a:schemeClr val="tx1"/>
                </a:solidFill>
                <a:latin typeface="Monotype Corsiva" pitchFamily="66" charset="0"/>
              </a:rPr>
              <a:t>угощения</a:t>
            </a:r>
          </a:p>
        </p:txBody>
      </p:sp>
      <p:pic>
        <p:nvPicPr>
          <p:cNvPr id="6" name="Рисунок 5" descr="x_26fc679f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1973" y="1605009"/>
            <a:ext cx="3386371" cy="217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handmade.jofo.ru/data/userfiles/6504/images/682544-pascha-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929066"/>
            <a:ext cx="3000396" cy="2310305"/>
          </a:xfrm>
          <a:prstGeom prst="rect">
            <a:avLst/>
          </a:prstGeom>
          <a:noFill/>
        </p:spPr>
      </p:pic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4214810" y="1500174"/>
            <a:ext cx="4686304" cy="2189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Поселились птицы в гнездах,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Снег растаял, как свеча.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Пахнет сладким духом воздух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Золотого кулича.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700" b="1">
                <a:solidFill>
                  <a:schemeClr val="tx1"/>
                </a:solidFill>
                <a:latin typeface="Monotype Corsiva" pitchFamily="66" charset="0"/>
              </a:rPr>
              <a:t>Тематический досуг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5400">
                <a:latin typeface="Monotype Corsiva" pitchFamily="66" charset="0"/>
              </a:rPr>
              <a:t>«Люблю</a:t>
            </a:r>
          </a:p>
          <a:p>
            <a:pPr>
              <a:buFont typeface="Wingdings" pitchFamily="2" charset="2"/>
              <a:buNone/>
            </a:pPr>
            <a:r>
              <a:rPr lang="ru-RU" sz="5400">
                <a:latin typeface="Monotype Corsiva" pitchFamily="66" charset="0"/>
              </a:rPr>
              <a:t>        березу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5400">
                <a:latin typeface="Monotype Corsiva" pitchFamily="66" charset="0"/>
              </a:rPr>
              <a:t>        русскую…»</a:t>
            </a:r>
          </a:p>
          <a:p>
            <a:endParaRPr lang="ru-RU"/>
          </a:p>
        </p:txBody>
      </p:sp>
      <p:pic>
        <p:nvPicPr>
          <p:cNvPr id="253956" name="Picture 4" descr="2yx5bh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334812">
            <a:off x="2843213" y="1484313"/>
            <a:ext cx="1714500" cy="1581150"/>
          </a:xfrm>
          <a:prstGeom prst="rect">
            <a:avLst/>
          </a:prstGeom>
          <a:noFill/>
        </p:spPr>
      </p:pic>
      <p:pic>
        <p:nvPicPr>
          <p:cNvPr id="253959" name="Picture 7" descr="10470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12875"/>
            <a:ext cx="4051300" cy="499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>
                <a:solidFill>
                  <a:schemeClr val="tx1"/>
                </a:solidFill>
                <a:effectLst/>
                <a:latin typeface="Monotype Corsiva" pitchFamily="66" charset="0"/>
              </a:rPr>
              <a:t>Мы вокруг берёзки встанем в хоровод,</a:t>
            </a:r>
            <a:br>
              <a:rPr lang="ru-RU" sz="3600" i="1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ru-RU" sz="3600" i="1">
                <a:solidFill>
                  <a:schemeClr val="tx1"/>
                </a:solidFill>
                <a:effectLst/>
                <a:latin typeface="Monotype Corsiva" pitchFamily="66" charset="0"/>
              </a:rPr>
              <a:t>Радостно и звонко каждый запоёт</a:t>
            </a:r>
          </a:p>
        </p:txBody>
      </p:sp>
      <p:pic>
        <p:nvPicPr>
          <p:cNvPr id="252935" name="Picture 7" descr="cfCqhqTwGYQ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484313"/>
            <a:ext cx="3816350" cy="2479675"/>
          </a:xfrm>
          <a:noFill/>
          <a:ln/>
        </p:spPr>
      </p:pic>
      <p:pic>
        <p:nvPicPr>
          <p:cNvPr id="252937" name="Picture 9" descr="aDaiteNhoh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4076700"/>
            <a:ext cx="37433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8" name="Picture 10" descr="ETjBuEiG6E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076700"/>
            <a:ext cx="33131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_FTcgQRvMxQ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857752" y="1550264"/>
            <a:ext cx="3357586" cy="246768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2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chemeClr val="tx1"/>
                </a:solidFill>
                <a:latin typeface="Monotype Corsiva" pitchFamily="66" charset="0"/>
              </a:rPr>
              <a:t>Формы взаимодействия с родителями</a:t>
            </a:r>
          </a:p>
        </p:txBody>
      </p:sp>
      <p:graphicFrame>
        <p:nvGraphicFramePr>
          <p:cNvPr id="44039" name="Diagram 7"/>
          <p:cNvGraphicFramePr>
            <a:graphicFrameLocks/>
          </p:cNvGraphicFramePr>
          <p:nvPr>
            <p:ph idx="1"/>
          </p:nvPr>
        </p:nvGraphicFramePr>
        <p:xfrm>
          <a:off x="-612775" y="1412875"/>
          <a:ext cx="10872788" cy="49688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44057" name="Picture 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2492375"/>
            <a:ext cx="34194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40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Взаимодействие с социальными партнерами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4274" name="Picture 2" descr="http://cs625830.vk.me/v625830396/28758/ZA4Vop7esu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2143116"/>
            <a:ext cx="2834227" cy="1595427"/>
          </a:xfrm>
          <a:prstGeom prst="rect">
            <a:avLst/>
          </a:prstGeom>
          <a:noFill/>
        </p:spPr>
      </p:pic>
      <p:pic>
        <p:nvPicPr>
          <p:cNvPr id="54276" name="Picture 4" descr="http://cs625619.vk.me/v625619396/244a4/EP87rcshKk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4214818"/>
            <a:ext cx="2794727" cy="1573191"/>
          </a:xfrm>
          <a:prstGeom prst="rect">
            <a:avLst/>
          </a:prstGeom>
          <a:noFill/>
        </p:spPr>
      </p:pic>
      <p:pic>
        <p:nvPicPr>
          <p:cNvPr id="54282" name="Picture 10" descr="http://cs691.vk.me/u3058683/117966091/x_5156b2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1142984"/>
            <a:ext cx="2450371" cy="1643047"/>
          </a:xfrm>
          <a:prstGeom prst="rect">
            <a:avLst/>
          </a:prstGeom>
          <a:noFill/>
        </p:spPr>
      </p:pic>
      <p:pic>
        <p:nvPicPr>
          <p:cNvPr id="54288" name="Picture 16" descr="http://cs5864.vk.me/u2927165/143323457/x_2b6830c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2928934"/>
            <a:ext cx="2502493" cy="1665567"/>
          </a:xfrm>
          <a:prstGeom prst="rect">
            <a:avLst/>
          </a:prstGeom>
          <a:noFill/>
        </p:spPr>
      </p:pic>
      <p:pic>
        <p:nvPicPr>
          <p:cNvPr id="54290" name="Picture 18" descr="http://cs5864.vk.me/u2927165/143323457/x_b48db44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4786322"/>
            <a:ext cx="2500330" cy="1664127"/>
          </a:xfrm>
          <a:prstGeom prst="rect">
            <a:avLst/>
          </a:prstGeom>
          <a:noFill/>
        </p:spPr>
      </p:pic>
      <p:pic>
        <p:nvPicPr>
          <p:cNvPr id="54292" name="Picture 20" descr="http://cs627116.vk.me/v627116436/1c11/zcURnr6tttk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1357298"/>
            <a:ext cx="2357422" cy="1768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Совместные праздники с приглашением гостей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8" descr="http://cs624027.vk.me/v624027484/1bc32/jSjutIIKl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857364"/>
            <a:ext cx="3427485" cy="2054221"/>
          </a:xfrm>
          <a:prstGeom prst="rect">
            <a:avLst/>
          </a:prstGeom>
          <a:noFill/>
        </p:spPr>
      </p:pic>
      <p:pic>
        <p:nvPicPr>
          <p:cNvPr id="5" name="Picture 6" descr="http://cs624027.vk.me/v624027317/1e444/8cMVQkhw9_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3364" y="1857365"/>
            <a:ext cx="3120469" cy="2071702"/>
          </a:xfrm>
          <a:prstGeom prst="rect">
            <a:avLst/>
          </a:prstGeom>
          <a:noFill/>
        </p:spPr>
      </p:pic>
      <p:pic>
        <p:nvPicPr>
          <p:cNvPr id="6" name="Picture 12" descr="http://cs4482.vk.me/u2927165/129533867/x_be63299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4429132"/>
            <a:ext cx="3005370" cy="2000264"/>
          </a:xfrm>
          <a:prstGeom prst="rect">
            <a:avLst/>
          </a:prstGeom>
          <a:noFill/>
        </p:spPr>
      </p:pic>
      <p:pic>
        <p:nvPicPr>
          <p:cNvPr id="7" name="Picture 14" descr="http://cs4482.vk.me/u2927165/129533867/x_267b6d9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4429132"/>
            <a:ext cx="3071834" cy="204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496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Система работы по приобщению к русской народной культуре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2357422" cy="225742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8000" u="sng" dirty="0" smtClean="0"/>
          </a:p>
          <a:p>
            <a:pPr>
              <a:buNone/>
            </a:pPr>
            <a:r>
              <a:rPr lang="ru-RU" sz="8000" dirty="0" smtClean="0"/>
              <a:t>     </a:t>
            </a:r>
            <a:r>
              <a:rPr lang="ru-RU" sz="8000" u="sng" dirty="0" smtClean="0"/>
              <a:t>Задачи работы:</a:t>
            </a:r>
            <a:endParaRPr lang="ru-RU" sz="80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1600200"/>
            <a:ext cx="6043626" cy="504351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400" dirty="0" smtClean="0"/>
              <a:t>Формирование у детей дошкольного возраста «базиса культуры» на основе ознакомления  с бытом и жизнью родного народа, его характером, присущими ему нравственными ценностями, традициями, особенностями культуры.</a:t>
            </a:r>
          </a:p>
          <a:p>
            <a:pPr lvl="0"/>
            <a:r>
              <a:rPr lang="ru-RU" sz="3400" dirty="0" smtClean="0"/>
              <a:t>Приобщение к национальной культуре, развитие интереса к русскому народному творчеству, воспитание у детей патриотических чувств и духовности.</a:t>
            </a:r>
          </a:p>
          <a:p>
            <a:r>
              <a:rPr lang="ru-RU" sz="3400" dirty="0" smtClean="0"/>
              <a:t>Исходя из целей, определены следующие задачи работы по направлению: </a:t>
            </a:r>
          </a:p>
          <a:p>
            <a:pPr lvl="0"/>
            <a:r>
              <a:rPr lang="ru-RU" sz="3400" dirty="0" smtClean="0"/>
              <a:t>Возрождать интерес к обрядовым русским праздникам.</a:t>
            </a:r>
          </a:p>
          <a:p>
            <a:pPr lvl="0"/>
            <a:r>
              <a:rPr lang="ru-RU" sz="3400" dirty="0" smtClean="0"/>
              <a:t>Обогащать духовный мир детей.</a:t>
            </a:r>
          </a:p>
          <a:p>
            <a:pPr lvl="0"/>
            <a:r>
              <a:rPr lang="ru-RU" sz="3400" dirty="0" smtClean="0"/>
              <a:t>Обобщать и закреплять знания детей о народных традициях, обрядовых праздниках, русских народных играх.</a:t>
            </a:r>
          </a:p>
          <a:p>
            <a:pPr lvl="0"/>
            <a:r>
              <a:rPr lang="ru-RU" sz="3400" dirty="0" smtClean="0"/>
              <a:t>Вызвать эмоциональное сопереживание и участие в игре-действии, приобщить всех  участников к традиции проведения народных праздников.</a:t>
            </a:r>
          </a:p>
          <a:p>
            <a:pPr lvl="0"/>
            <a:r>
              <a:rPr lang="ru-RU" sz="3400" dirty="0" smtClean="0"/>
              <a:t>Воспитывать чувство патриотизма, основанного на русских традициях, посредством использования фольклорного материала в занятиях, праздниках, свободной деятельности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работы по приобщению к русской народной культуре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1"/>
            <a:ext cx="2786082" cy="1828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sz="5100" u="sng" dirty="0" smtClean="0"/>
          </a:p>
          <a:p>
            <a:pPr>
              <a:buNone/>
            </a:pPr>
            <a:r>
              <a:rPr lang="ru-RU" sz="5800" u="sng" dirty="0" smtClean="0"/>
              <a:t>Содержание работы </a:t>
            </a:r>
            <a:endParaRPr lang="ru-RU" sz="5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1600200"/>
            <a:ext cx="5757874" cy="497207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Создание атмосферы национального быта  в группах ГБДОУ (развивает любознательность, воспитывает чувство прекрасного, расширяет кругозор).</a:t>
            </a:r>
          </a:p>
          <a:p>
            <a:pPr lvl="0"/>
            <a:r>
              <a:rPr lang="ru-RU" dirty="0" smtClean="0"/>
              <a:t>Широкое использование фольклорного материала при проведении занятий с детьми при организации прогулок, праздников и в свободной деятельности (фольклор – источник познавательного и нравственного развития детей).</a:t>
            </a:r>
          </a:p>
          <a:p>
            <a:pPr lvl="0"/>
            <a:r>
              <a:rPr lang="ru-RU" dirty="0" smtClean="0"/>
              <a:t>Знакомство с традиционными обрядовыми праздниками, основанное на идее круговорота жизни и чередовании будней и праздников (традиционные праздники тесно связаны с трудом и различными сторонами общественной жизни человека).</a:t>
            </a:r>
          </a:p>
          <a:p>
            <a:pPr lvl="0"/>
            <a:r>
              <a:rPr lang="ru-RU" dirty="0" smtClean="0"/>
              <a:t>Знакомство с народным искусством, как основой национальной культуры.</a:t>
            </a:r>
          </a:p>
          <a:p>
            <a:pPr lvl="0"/>
            <a:r>
              <a:rPr lang="ru-RU" dirty="0" smtClean="0"/>
              <a:t>Знакомство с русскими народными играми (в них заключается огромный потенциал для физического, эмоционального  и интеллектуального развития ребенка).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Круг традиционных народных праздников, проводимых в ГБДОУ № 81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50" y="1285875"/>
          <a:ext cx="6429402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199"/>
                <a:gridCol w="3686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Месяц проведения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Январь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«Пришли святки – запевай колядки!»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Февраль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«Широкая Масленица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Март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«Жаворонки</a:t>
                      </a:r>
                      <a:r>
                        <a:rPr lang="ru-RU" sz="2800" baseline="0" dirty="0" smtClean="0"/>
                        <a:t> – ноги тонки»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Апрель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«Пасхальная сказка»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Октябрь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«Капустница»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Ноябрь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</a:t>
                      </a:r>
                      <a:r>
                        <a:rPr lang="ru-RU" sz="2800" dirty="0" err="1" smtClean="0"/>
                        <a:t>Осенины</a:t>
                      </a:r>
                      <a:r>
                        <a:rPr lang="ru-RU" sz="2800" dirty="0" smtClean="0"/>
                        <a:t>»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ЛИСТИКИ   s8exzv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497887" cy="6192838"/>
          </a:xfrm>
          <a:prstGeom prst="rect">
            <a:avLst/>
          </a:prstGeom>
          <a:noFill/>
        </p:spPr>
      </p:pic>
      <p:sp>
        <p:nvSpPr>
          <p:cNvPr id="10240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«ОСЕНИНЫ – ОСЕНИ ИМЕНИНЫ»</a:t>
            </a:r>
          </a:p>
        </p:txBody>
      </p:sp>
      <p:sp>
        <p:nvSpPr>
          <p:cNvPr id="102410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/>
              <a:t> </a:t>
            </a:r>
            <a:r>
              <a:rPr lang="ru-RU" sz="3600">
                <a:latin typeface="Monotype Corsiva" pitchFamily="66" charset="0"/>
              </a:rPr>
              <a:t>Проводятся в форме досуговой совместной деятельности с упором на игры сезонной тематики («Репа»,  «Мак маковистый»)</a:t>
            </a:r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4038600" cy="27574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14" name="Picture 14" descr="Mince-Pi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3887787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cs630320.vk.me/v630320396/14c4/ghgNiMtlJX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285860"/>
            <a:ext cx="3429024" cy="2571768"/>
          </a:xfrm>
          <a:prstGeom prst="rect">
            <a:avLst/>
          </a:prstGeom>
          <a:noFill/>
        </p:spPr>
      </p:pic>
      <p:pic>
        <p:nvPicPr>
          <p:cNvPr id="53252" name="Picture 4" descr="http://cs630320.vk.me/v630320396/1623/Ig_5UJm5sv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4071942"/>
            <a:ext cx="3214710" cy="2411033"/>
          </a:xfrm>
          <a:prstGeom prst="rect">
            <a:avLst/>
          </a:prstGeom>
          <a:noFill/>
        </p:spPr>
      </p:pic>
      <p:pic>
        <p:nvPicPr>
          <p:cNvPr id="53254" name="Picture 6" descr="http://cs630320.vk.me/v630320396/1458/3Pdzfkfzhy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142984"/>
            <a:ext cx="3590347" cy="269276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«Осенняя ярмарка»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53256" name="Picture 8" descr="http://img-fotki.yandex.ru/get/6305/21150605.b1/0_6c987_5dc0a4d7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959" y="4429132"/>
            <a:ext cx="285751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6000" b="1">
                <a:solidFill>
                  <a:schemeClr val="tx1"/>
                </a:solidFill>
                <a:latin typeface="Monotype Corsiva" pitchFamily="66" charset="0"/>
              </a:rPr>
              <a:t>Капустница</a:t>
            </a:r>
          </a:p>
        </p:txBody>
      </p:sp>
      <p:pic>
        <p:nvPicPr>
          <p:cNvPr id="259085" name="Picture 13"/>
          <p:cNvPicPr>
            <a:picLocks noGrp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4000504"/>
            <a:ext cx="3298825" cy="2189162"/>
          </a:xfrm>
          <a:noFill/>
          <a:ln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cs623429.vk.me/v623429795/575b8/USIKXaQYKg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571612"/>
            <a:ext cx="3286148" cy="2189910"/>
          </a:xfrm>
          <a:prstGeom prst="rect">
            <a:avLst/>
          </a:prstGeom>
          <a:noFill/>
        </p:spPr>
      </p:pic>
      <p:pic>
        <p:nvPicPr>
          <p:cNvPr id="25604" name="Picture 4" descr="http://cs623429.vk.me/v623429795/576cf/Fs1EIIeDoc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571612"/>
            <a:ext cx="3115862" cy="467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139825"/>
          </a:xfrm>
        </p:spPr>
        <p:txBody>
          <a:bodyPr/>
          <a:lstStyle/>
          <a:p>
            <a:r>
              <a:rPr lang="ru-RU" sz="5400" b="1">
                <a:solidFill>
                  <a:schemeClr val="tx1"/>
                </a:solidFill>
                <a:latin typeface="Monotype Corsiva" pitchFamily="66" charset="0"/>
              </a:rPr>
              <a:t>«Мы капусту рубим, рубим…»</a:t>
            </a:r>
          </a:p>
        </p:txBody>
      </p:sp>
      <p:pic>
        <p:nvPicPr>
          <p:cNvPr id="145428" name="Picture 20" descr="_DSC0014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6675" y="1600200"/>
            <a:ext cx="3041650" cy="4530725"/>
          </a:xfrm>
          <a:noFill/>
          <a:ln/>
        </p:spPr>
      </p:pic>
      <p:pic>
        <p:nvPicPr>
          <p:cNvPr id="7" name="Picture 13" descr="_DSC00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46052" y="3941763"/>
            <a:ext cx="3260895" cy="2189162"/>
          </a:xfrm>
          <a:noFill/>
          <a:ln/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cs624518.vk.me/v624518165/775b/FxitU_vMTy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500174"/>
            <a:ext cx="3215967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601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 Государственное бюджетное дошкольное образовательное учреждение детский сад № 81 комбинированного вида Фрунзенского района Санкт-Петербурга   Организация системы работы по приобщению дошкольников к народным традициям на основе годового праздничного круга</vt:lpstr>
      <vt:lpstr>Наша миссия:</vt:lpstr>
      <vt:lpstr>Система работы по приобщению к русской народной культуре</vt:lpstr>
      <vt:lpstr>Система работы по приобщению к русской народной культуре</vt:lpstr>
      <vt:lpstr>Круг традиционных народных праздников, проводимых в ГБДОУ № 81  </vt:lpstr>
      <vt:lpstr>«ОСЕНИНЫ – ОСЕНИ ИМЕНИНЫ»</vt:lpstr>
      <vt:lpstr>«Осенняя ярмарка»</vt:lpstr>
      <vt:lpstr>Капустница</vt:lpstr>
      <vt:lpstr>«Мы капусту рубим, рубим…»</vt:lpstr>
      <vt:lpstr>Пришли святки – запевай колядки!</vt:lpstr>
      <vt:lpstr>Коляда, коляда, ты подай нам пирога!</vt:lpstr>
      <vt:lpstr>Изготовление и  украшение козулек</vt:lpstr>
      <vt:lpstr>Широкая Масленица</vt:lpstr>
      <vt:lpstr>Масленичные гуляния</vt:lpstr>
      <vt:lpstr>Ой, блины, мои блины!</vt:lpstr>
      <vt:lpstr>ЖАВОРОНКИ – НОГИ ТОНКИ…</vt:lpstr>
      <vt:lpstr>Закликание птиц…</vt:lpstr>
      <vt:lpstr>Конфетки на ветке…</vt:lpstr>
      <vt:lpstr>П а с х а</vt:lpstr>
      <vt:lpstr>Пасхальная ярмарка</vt:lpstr>
      <vt:lpstr>Пасхальные угощения</vt:lpstr>
      <vt:lpstr>Тематический досуг</vt:lpstr>
      <vt:lpstr>Мы вокруг берёзки встанем в хоровод, Радостно и звонко каждый запоёт</vt:lpstr>
      <vt:lpstr>Формы взаимодействия с родителями</vt:lpstr>
      <vt:lpstr>Взаимодействие с социальными партнерами</vt:lpstr>
      <vt:lpstr>Совместные праздники с приглашением гостей</vt:lpstr>
      <vt:lpstr>Благодарим за внимание!</vt:lpstr>
    </vt:vector>
  </TitlesOfParts>
  <Company>gbdou81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maxa-kali</cp:lastModifiedBy>
  <cp:revision>63</cp:revision>
  <dcterms:created xsi:type="dcterms:W3CDTF">2015-05-05T13:46:31Z</dcterms:created>
  <dcterms:modified xsi:type="dcterms:W3CDTF">2019-12-01T18:51:17Z</dcterms:modified>
</cp:coreProperties>
</file>